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265" r:id="rId3"/>
    <p:sldId id="273" r:id="rId4"/>
    <p:sldId id="264" r:id="rId5"/>
    <p:sldId id="258" r:id="rId6"/>
    <p:sldId id="260" r:id="rId7"/>
    <p:sldId id="261" r:id="rId8"/>
    <p:sldId id="262" r:id="rId9"/>
    <p:sldId id="259" r:id="rId10"/>
    <p:sldId id="263" r:id="rId11"/>
    <p:sldId id="275" r:id="rId12"/>
    <p:sldId id="272" r:id="rId13"/>
    <p:sldId id="257" r:id="rId14"/>
    <p:sldId id="269" r:id="rId15"/>
    <p:sldId id="270" r:id="rId16"/>
    <p:sldId id="274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4AA2C-2E02-4115-85D9-ADA87B70EC4B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816A1-CA60-47B6-A075-E4A7E9F2A574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Q</a:t>
          </a:r>
          <a:r>
            <a:rPr lang="en-US" sz="2400" dirty="0" smtClean="0"/>
            <a:t>ualitative</a:t>
          </a:r>
          <a:endParaRPr lang="en-US" sz="1600" dirty="0"/>
        </a:p>
      </dgm:t>
    </dgm:pt>
    <dgm:pt modelId="{AB1E6DE8-23C6-49DB-B19A-0FA29B5CBCE5}" type="parTrans" cxnId="{B4212F21-536B-4990-81B9-A5F22D5CB011}">
      <dgm:prSet/>
      <dgm:spPr/>
      <dgm:t>
        <a:bodyPr/>
        <a:lstStyle/>
        <a:p>
          <a:endParaRPr lang="en-US"/>
        </a:p>
      </dgm:t>
    </dgm:pt>
    <dgm:pt modelId="{32C479A6-41FC-4BAE-BDB6-FD69BC5A40E9}" type="sibTrans" cxnId="{B4212F21-536B-4990-81B9-A5F22D5CB011}">
      <dgm:prSet/>
      <dgm:spPr/>
      <dgm:t>
        <a:bodyPr/>
        <a:lstStyle/>
        <a:p>
          <a:endParaRPr lang="en-US"/>
        </a:p>
      </dgm:t>
    </dgm:pt>
    <dgm:pt modelId="{8EA79442-9720-4CDC-9063-0990334D78F5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q</a:t>
          </a:r>
          <a:r>
            <a:rPr lang="en-US" sz="2400" dirty="0" smtClean="0"/>
            <a:t>ualitative</a:t>
          </a:r>
          <a:endParaRPr lang="en-US" sz="1600" dirty="0"/>
        </a:p>
      </dgm:t>
    </dgm:pt>
    <dgm:pt modelId="{979CAB72-DB92-47C9-B694-C3D558A06227}" type="parTrans" cxnId="{60BE62F5-91C1-4CA2-8DA5-1049B9C3222E}">
      <dgm:prSet/>
      <dgm:spPr/>
      <dgm:t>
        <a:bodyPr/>
        <a:lstStyle/>
        <a:p>
          <a:endParaRPr lang="en-US"/>
        </a:p>
      </dgm:t>
    </dgm:pt>
    <dgm:pt modelId="{0E114582-62FB-49DA-A73B-10C186EA3359}" type="sibTrans" cxnId="{60BE62F5-91C1-4CA2-8DA5-1049B9C3222E}">
      <dgm:prSet/>
      <dgm:spPr/>
      <dgm:t>
        <a:bodyPr/>
        <a:lstStyle/>
        <a:p>
          <a:endParaRPr lang="en-US"/>
        </a:p>
      </dgm:t>
    </dgm:pt>
    <dgm:pt modelId="{F083003B-8F1D-4C25-8065-374EF74FEB82}" type="pres">
      <dgm:prSet presAssocID="{1FA4AA2C-2E02-4115-85D9-ADA87B70EC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402D7F-427A-4591-BE84-05ACB5CEC8B7}" type="pres">
      <dgm:prSet presAssocID="{A96816A1-CA60-47B6-A075-E4A7E9F2A574}" presName="arrow" presStyleLbl="node1" presStyleIdx="0" presStyleCnt="2" custScaleX="42722" custScaleY="102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34A00-7D8C-4E38-BEA3-0B66F9CC87F0}" type="pres">
      <dgm:prSet presAssocID="{8EA79442-9720-4CDC-9063-0990334D78F5}" presName="arrow" presStyleLbl="node1" presStyleIdx="1" presStyleCnt="2" custScaleX="42722" custScaleY="117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BE62F5-91C1-4CA2-8DA5-1049B9C3222E}" srcId="{1FA4AA2C-2E02-4115-85D9-ADA87B70EC4B}" destId="{8EA79442-9720-4CDC-9063-0990334D78F5}" srcOrd="1" destOrd="0" parTransId="{979CAB72-DB92-47C9-B694-C3D558A06227}" sibTransId="{0E114582-62FB-49DA-A73B-10C186EA3359}"/>
    <dgm:cxn modelId="{69590583-3585-4E61-91B5-FDD01272E410}" type="presOf" srcId="{A96816A1-CA60-47B6-A075-E4A7E9F2A574}" destId="{E8402D7F-427A-4591-BE84-05ACB5CEC8B7}" srcOrd="0" destOrd="0" presId="urn:microsoft.com/office/officeart/2005/8/layout/arrow1"/>
    <dgm:cxn modelId="{45CB0C58-B34D-48C1-945F-2055292866D1}" type="presOf" srcId="{8EA79442-9720-4CDC-9063-0990334D78F5}" destId="{A9634A00-7D8C-4E38-BEA3-0B66F9CC87F0}" srcOrd="0" destOrd="0" presId="urn:microsoft.com/office/officeart/2005/8/layout/arrow1"/>
    <dgm:cxn modelId="{F33490C0-EC44-4EA2-8394-9789DAE67A57}" type="presOf" srcId="{1FA4AA2C-2E02-4115-85D9-ADA87B70EC4B}" destId="{F083003B-8F1D-4C25-8065-374EF74FEB82}" srcOrd="0" destOrd="0" presId="urn:microsoft.com/office/officeart/2005/8/layout/arrow1"/>
    <dgm:cxn modelId="{B4212F21-536B-4990-81B9-A5F22D5CB011}" srcId="{1FA4AA2C-2E02-4115-85D9-ADA87B70EC4B}" destId="{A96816A1-CA60-47B6-A075-E4A7E9F2A574}" srcOrd="0" destOrd="0" parTransId="{AB1E6DE8-23C6-49DB-B19A-0FA29B5CBCE5}" sibTransId="{32C479A6-41FC-4BAE-BDB6-FD69BC5A40E9}"/>
    <dgm:cxn modelId="{7026D187-8DFC-4FF9-8F94-529C89735CAA}" type="presParOf" srcId="{F083003B-8F1D-4C25-8065-374EF74FEB82}" destId="{E8402D7F-427A-4591-BE84-05ACB5CEC8B7}" srcOrd="0" destOrd="0" presId="urn:microsoft.com/office/officeart/2005/8/layout/arrow1"/>
    <dgm:cxn modelId="{622F3207-3559-4F41-9D6C-6964499117C4}" type="presParOf" srcId="{F083003B-8F1D-4C25-8065-374EF74FEB82}" destId="{A9634A00-7D8C-4E38-BEA3-0B66F9CC87F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5E373-6D97-46AD-8117-3BEF0B8DFB3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8D7602-039F-4710-B219-6C184F26E319}">
      <dgm:prSet phldrT="[Text]" custT="1"/>
      <dgm:spPr/>
      <dgm:t>
        <a:bodyPr/>
        <a:lstStyle/>
        <a:p>
          <a:r>
            <a:rPr lang="en-US" sz="2400" dirty="0" smtClean="0"/>
            <a:t>Screening</a:t>
          </a:r>
          <a:endParaRPr lang="en-US" sz="2800" dirty="0" smtClean="0"/>
        </a:p>
      </dgm:t>
    </dgm:pt>
    <dgm:pt modelId="{91CD7564-0FD6-4C04-B8B8-B7FFC5ED7B0A}" type="parTrans" cxnId="{87526565-B013-42F9-85D4-B1DF18C26483}">
      <dgm:prSet/>
      <dgm:spPr/>
      <dgm:t>
        <a:bodyPr/>
        <a:lstStyle/>
        <a:p>
          <a:endParaRPr lang="en-US"/>
        </a:p>
      </dgm:t>
    </dgm:pt>
    <dgm:pt modelId="{8C6EA9C1-BCF2-4714-B1EC-63BD5551216D}" type="sibTrans" cxnId="{87526565-B013-42F9-85D4-B1DF18C26483}">
      <dgm:prSet/>
      <dgm:spPr>
        <a:ln>
          <a:prstDash val="sysDash"/>
        </a:ln>
      </dgm:spPr>
      <dgm:t>
        <a:bodyPr/>
        <a:lstStyle/>
        <a:p>
          <a:endParaRPr lang="en-US"/>
        </a:p>
      </dgm:t>
    </dgm:pt>
    <dgm:pt modelId="{4B71A65D-F118-435F-8E32-176B18B567A0}">
      <dgm:prSet phldrT="[Text]" custT="1"/>
      <dgm:spPr/>
      <dgm:t>
        <a:bodyPr/>
        <a:lstStyle/>
        <a:p>
          <a:pPr rtl="1"/>
          <a:r>
            <a:rPr lang="en-US" sz="3600" dirty="0" smtClean="0"/>
            <a:t>Editor</a:t>
          </a:r>
          <a:endParaRPr lang="en-US" sz="2800" dirty="0"/>
        </a:p>
      </dgm:t>
    </dgm:pt>
    <dgm:pt modelId="{B4BDC181-3543-4E30-ABD7-0DCB76E3FAC3}" type="parTrans" cxnId="{0DDEA787-1562-45A5-BA20-9DCD3F2D82F5}">
      <dgm:prSet/>
      <dgm:spPr/>
      <dgm:t>
        <a:bodyPr/>
        <a:lstStyle/>
        <a:p>
          <a:endParaRPr lang="en-US"/>
        </a:p>
      </dgm:t>
    </dgm:pt>
    <dgm:pt modelId="{A70F685D-C67A-43C2-86BB-1BA6742CB3D9}" type="sibTrans" cxnId="{0DDEA787-1562-45A5-BA20-9DCD3F2D82F5}">
      <dgm:prSet/>
      <dgm:spPr/>
      <dgm:t>
        <a:bodyPr/>
        <a:lstStyle/>
        <a:p>
          <a:endParaRPr lang="en-US"/>
        </a:p>
      </dgm:t>
    </dgm:pt>
    <dgm:pt modelId="{DCACF3DA-6680-49B6-8E6C-C5DC651C64D7}">
      <dgm:prSet phldrT="[Text]" custT="1"/>
      <dgm:spPr/>
      <dgm:t>
        <a:bodyPr/>
        <a:lstStyle/>
        <a:p>
          <a:r>
            <a:rPr lang="en-US" sz="2800" dirty="0" smtClean="0"/>
            <a:t>Reviewers</a:t>
          </a:r>
          <a:endParaRPr lang="en-US" sz="1600" dirty="0"/>
        </a:p>
      </dgm:t>
    </dgm:pt>
    <dgm:pt modelId="{0B7D087A-94FC-43A1-A85D-AD4547BBBD02}" type="parTrans" cxnId="{78C5E5A0-124D-4198-837D-71E1A7327F4F}">
      <dgm:prSet/>
      <dgm:spPr/>
      <dgm:t>
        <a:bodyPr/>
        <a:lstStyle/>
        <a:p>
          <a:endParaRPr lang="en-US"/>
        </a:p>
      </dgm:t>
    </dgm:pt>
    <dgm:pt modelId="{70EFE1A5-831E-4BDD-A492-1088070784ED}" type="sibTrans" cxnId="{78C5E5A0-124D-4198-837D-71E1A7327F4F}">
      <dgm:prSet/>
      <dgm:spPr/>
      <dgm:t>
        <a:bodyPr/>
        <a:lstStyle/>
        <a:p>
          <a:endParaRPr lang="en-US"/>
        </a:p>
      </dgm:t>
    </dgm:pt>
    <dgm:pt modelId="{DC0D3777-C597-4501-90E1-839C1BFB0130}" type="pres">
      <dgm:prSet presAssocID="{6AC5E373-6D97-46AD-8117-3BEF0B8DFB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8EB143-DB79-42ED-9E58-35CF12B4DDA1}" type="pres">
      <dgm:prSet presAssocID="{D58D7602-039F-4710-B219-6C184F26E319}" presName="node" presStyleLbl="node1" presStyleIdx="0" presStyleCnt="3" custScaleX="40826" custScaleY="37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CE478-8D9E-4C5E-8A8E-027F8B5B945C}" type="pres">
      <dgm:prSet presAssocID="{8C6EA9C1-BCF2-4714-B1EC-63BD555121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0C309CA-6466-4D6A-B096-91495CA3C635}" type="pres">
      <dgm:prSet presAssocID="{8C6EA9C1-BCF2-4714-B1EC-63BD5551216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C599BA3-4679-47D2-A4DA-E713EE543140}" type="pres">
      <dgm:prSet presAssocID="{4B71A65D-F118-435F-8E32-176B18B567A0}" presName="node" presStyleLbl="node1" presStyleIdx="1" presStyleCnt="3" custScaleX="64791" custScaleY="48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6D9CA-5786-4782-AA6A-7845DE5FCC74}" type="pres">
      <dgm:prSet presAssocID="{A70F685D-C67A-43C2-86BB-1BA6742CB3D9}" presName="sibTrans" presStyleLbl="sibTrans2D1" presStyleIdx="1" presStyleCnt="2" custScaleX="67718" custScaleY="76643" custLinFactNeighborX="-3178" custLinFactNeighborY="-13136"/>
      <dgm:spPr/>
      <dgm:t>
        <a:bodyPr/>
        <a:lstStyle/>
        <a:p>
          <a:endParaRPr lang="en-US"/>
        </a:p>
      </dgm:t>
    </dgm:pt>
    <dgm:pt modelId="{4BBA7856-10E4-417F-BE02-B1CAA611DF24}" type="pres">
      <dgm:prSet presAssocID="{A70F685D-C67A-43C2-86BB-1BA6742CB3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99B69D1-5EDE-40C5-B9DF-5E4DB23231F3}" type="pres">
      <dgm:prSet presAssocID="{DCACF3DA-6680-49B6-8E6C-C5DC651C64D7}" presName="node" presStyleLbl="node1" presStyleIdx="2" presStyleCnt="3" custScaleX="54098" custScaleY="49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C5E5A0-124D-4198-837D-71E1A7327F4F}" srcId="{6AC5E373-6D97-46AD-8117-3BEF0B8DFB32}" destId="{DCACF3DA-6680-49B6-8E6C-C5DC651C64D7}" srcOrd="2" destOrd="0" parTransId="{0B7D087A-94FC-43A1-A85D-AD4547BBBD02}" sibTransId="{70EFE1A5-831E-4BDD-A492-1088070784ED}"/>
    <dgm:cxn modelId="{49375E80-185B-4824-9A3D-CBC3F2254DF7}" type="presOf" srcId="{A70F685D-C67A-43C2-86BB-1BA6742CB3D9}" destId="{4BBA7856-10E4-417F-BE02-B1CAA611DF24}" srcOrd="1" destOrd="0" presId="urn:microsoft.com/office/officeart/2005/8/layout/process1"/>
    <dgm:cxn modelId="{87526565-B013-42F9-85D4-B1DF18C26483}" srcId="{6AC5E373-6D97-46AD-8117-3BEF0B8DFB32}" destId="{D58D7602-039F-4710-B219-6C184F26E319}" srcOrd="0" destOrd="0" parTransId="{91CD7564-0FD6-4C04-B8B8-B7FFC5ED7B0A}" sibTransId="{8C6EA9C1-BCF2-4714-B1EC-63BD5551216D}"/>
    <dgm:cxn modelId="{44FCE98E-70EC-49C5-84D9-AEE74C6B945F}" type="presOf" srcId="{D58D7602-039F-4710-B219-6C184F26E319}" destId="{358EB143-DB79-42ED-9E58-35CF12B4DDA1}" srcOrd="0" destOrd="0" presId="urn:microsoft.com/office/officeart/2005/8/layout/process1"/>
    <dgm:cxn modelId="{B3C9646E-44B1-4EBB-8570-5A789B13D2FC}" type="presOf" srcId="{6AC5E373-6D97-46AD-8117-3BEF0B8DFB32}" destId="{DC0D3777-C597-4501-90E1-839C1BFB0130}" srcOrd="0" destOrd="0" presId="urn:microsoft.com/office/officeart/2005/8/layout/process1"/>
    <dgm:cxn modelId="{D7A7E039-0A6D-4533-8264-C87C62F7BA01}" type="presOf" srcId="{8C6EA9C1-BCF2-4714-B1EC-63BD5551216D}" destId="{10C309CA-6466-4D6A-B096-91495CA3C635}" srcOrd="1" destOrd="0" presId="urn:microsoft.com/office/officeart/2005/8/layout/process1"/>
    <dgm:cxn modelId="{0A68A3E6-2C87-4166-BB7D-43C6621B5467}" type="presOf" srcId="{DCACF3DA-6680-49B6-8E6C-C5DC651C64D7}" destId="{299B69D1-5EDE-40C5-B9DF-5E4DB23231F3}" srcOrd="0" destOrd="0" presId="urn:microsoft.com/office/officeart/2005/8/layout/process1"/>
    <dgm:cxn modelId="{0DDEA787-1562-45A5-BA20-9DCD3F2D82F5}" srcId="{6AC5E373-6D97-46AD-8117-3BEF0B8DFB32}" destId="{4B71A65D-F118-435F-8E32-176B18B567A0}" srcOrd="1" destOrd="0" parTransId="{B4BDC181-3543-4E30-ABD7-0DCB76E3FAC3}" sibTransId="{A70F685D-C67A-43C2-86BB-1BA6742CB3D9}"/>
    <dgm:cxn modelId="{ED2BED20-2FFE-435F-B7DF-569642AE7A7A}" type="presOf" srcId="{A70F685D-C67A-43C2-86BB-1BA6742CB3D9}" destId="{06E6D9CA-5786-4782-AA6A-7845DE5FCC74}" srcOrd="0" destOrd="0" presId="urn:microsoft.com/office/officeart/2005/8/layout/process1"/>
    <dgm:cxn modelId="{CBE4BFB1-3A12-4A27-A8C0-DF4D2C465C0F}" type="presOf" srcId="{4B71A65D-F118-435F-8E32-176B18B567A0}" destId="{2C599BA3-4679-47D2-A4DA-E713EE543140}" srcOrd="0" destOrd="0" presId="urn:microsoft.com/office/officeart/2005/8/layout/process1"/>
    <dgm:cxn modelId="{D03689D1-83BD-4BD8-9A35-493C71713267}" type="presOf" srcId="{8C6EA9C1-BCF2-4714-B1EC-63BD5551216D}" destId="{26ECE478-8D9E-4C5E-8A8E-027F8B5B945C}" srcOrd="0" destOrd="0" presId="urn:microsoft.com/office/officeart/2005/8/layout/process1"/>
    <dgm:cxn modelId="{4F97DAF0-B3B5-4CE6-87AF-F7188128DBB3}" type="presParOf" srcId="{DC0D3777-C597-4501-90E1-839C1BFB0130}" destId="{358EB143-DB79-42ED-9E58-35CF12B4DDA1}" srcOrd="0" destOrd="0" presId="urn:microsoft.com/office/officeart/2005/8/layout/process1"/>
    <dgm:cxn modelId="{CF6D39B6-9C6D-4E38-A223-4D37DD94E605}" type="presParOf" srcId="{DC0D3777-C597-4501-90E1-839C1BFB0130}" destId="{26ECE478-8D9E-4C5E-8A8E-027F8B5B945C}" srcOrd="1" destOrd="0" presId="urn:microsoft.com/office/officeart/2005/8/layout/process1"/>
    <dgm:cxn modelId="{BF62FB8C-C21D-4E92-B417-8F1B942D0174}" type="presParOf" srcId="{26ECE478-8D9E-4C5E-8A8E-027F8B5B945C}" destId="{10C309CA-6466-4D6A-B096-91495CA3C635}" srcOrd="0" destOrd="0" presId="urn:microsoft.com/office/officeart/2005/8/layout/process1"/>
    <dgm:cxn modelId="{ACFA20AF-FA79-4B87-92C3-D2EDB1407FAC}" type="presParOf" srcId="{DC0D3777-C597-4501-90E1-839C1BFB0130}" destId="{2C599BA3-4679-47D2-A4DA-E713EE543140}" srcOrd="2" destOrd="0" presId="urn:microsoft.com/office/officeart/2005/8/layout/process1"/>
    <dgm:cxn modelId="{813139F3-E573-474F-950A-B61CB4AB5EF6}" type="presParOf" srcId="{DC0D3777-C597-4501-90E1-839C1BFB0130}" destId="{06E6D9CA-5786-4782-AA6A-7845DE5FCC74}" srcOrd="3" destOrd="0" presId="urn:microsoft.com/office/officeart/2005/8/layout/process1"/>
    <dgm:cxn modelId="{B26052D0-7D10-4476-B578-EA0FB69AD9E2}" type="presParOf" srcId="{06E6D9CA-5786-4782-AA6A-7845DE5FCC74}" destId="{4BBA7856-10E4-417F-BE02-B1CAA611DF24}" srcOrd="0" destOrd="0" presId="urn:microsoft.com/office/officeart/2005/8/layout/process1"/>
    <dgm:cxn modelId="{88471564-BBF8-4F07-8059-CB3224B7EEB2}" type="presParOf" srcId="{DC0D3777-C597-4501-90E1-839C1BFB0130}" destId="{299B69D1-5EDE-40C5-B9DF-5E4DB23231F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02D7F-427A-4591-BE84-05ACB5CEC8B7}">
      <dsp:nvSpPr>
        <dsp:cNvPr id="0" name=""/>
        <dsp:cNvSpPr/>
      </dsp:nvSpPr>
      <dsp:spPr>
        <a:xfrm rot="16200000">
          <a:off x="613157" y="956058"/>
          <a:ext cx="914393" cy="220268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Q</a:t>
          </a:r>
          <a:r>
            <a:rPr lang="en-US" sz="2400" kern="1200" dirty="0" smtClean="0"/>
            <a:t>ualitative</a:t>
          </a:r>
          <a:endParaRPr lang="en-US" sz="1600" kern="1200" dirty="0"/>
        </a:p>
      </dsp:txBody>
      <dsp:txXfrm rot="5400000">
        <a:off x="129032" y="1828801"/>
        <a:ext cx="2042663" cy="457197"/>
      </dsp:txXfrm>
    </dsp:sp>
    <dsp:sp modelId="{A9634A00-7D8C-4E38-BEA3-0B66F9CC87F0}">
      <dsp:nvSpPr>
        <dsp:cNvPr id="0" name=""/>
        <dsp:cNvSpPr/>
      </dsp:nvSpPr>
      <dsp:spPr>
        <a:xfrm rot="5400000">
          <a:off x="2968249" y="803656"/>
          <a:ext cx="914393" cy="250748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q</a:t>
          </a:r>
          <a:r>
            <a:rPr lang="en-US" sz="2400" kern="1200" dirty="0" smtClean="0"/>
            <a:t>ualitative</a:t>
          </a:r>
          <a:endParaRPr lang="en-US" sz="1600" kern="1200" dirty="0"/>
        </a:p>
      </dsp:txBody>
      <dsp:txXfrm rot="-5400000">
        <a:off x="2171703" y="1828801"/>
        <a:ext cx="2347468" cy="457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EB143-DB79-42ED-9E58-35CF12B4DDA1}">
      <dsp:nvSpPr>
        <dsp:cNvPr id="0" name=""/>
        <dsp:cNvSpPr/>
      </dsp:nvSpPr>
      <dsp:spPr>
        <a:xfrm>
          <a:off x="5481" y="722041"/>
          <a:ext cx="1347810" cy="613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Screening</a:t>
          </a:r>
          <a:endParaRPr lang="en-US" sz="2800" kern="1200" dirty="0" smtClean="0"/>
        </a:p>
      </dsp:txBody>
      <dsp:txXfrm>
        <a:off x="23444" y="740004"/>
        <a:ext cx="1311884" cy="577390"/>
      </dsp:txXfrm>
    </dsp:sp>
    <dsp:sp modelId="{26ECE478-8D9E-4C5E-8A8E-027F8B5B945C}">
      <dsp:nvSpPr>
        <dsp:cNvPr id="0" name=""/>
        <dsp:cNvSpPr/>
      </dsp:nvSpPr>
      <dsp:spPr>
        <a:xfrm>
          <a:off x="1683426" y="619332"/>
          <a:ext cx="699886" cy="818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1683426" y="783079"/>
        <a:ext cx="489920" cy="491241"/>
      </dsp:txXfrm>
    </dsp:sp>
    <dsp:sp modelId="{2C599BA3-4679-47D2-A4DA-E713EE543140}">
      <dsp:nvSpPr>
        <dsp:cNvPr id="0" name=""/>
        <dsp:cNvSpPr/>
      </dsp:nvSpPr>
      <dsp:spPr>
        <a:xfrm>
          <a:off x="2673832" y="637824"/>
          <a:ext cx="2138979" cy="781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Editor</a:t>
          </a:r>
          <a:endParaRPr lang="en-US" sz="2800" kern="1200" dirty="0"/>
        </a:p>
      </dsp:txBody>
      <dsp:txXfrm>
        <a:off x="2696729" y="660721"/>
        <a:ext cx="2093185" cy="735956"/>
      </dsp:txXfrm>
    </dsp:sp>
    <dsp:sp modelId="{06E6D9CA-5786-4782-AA6A-7845DE5FCC74}">
      <dsp:nvSpPr>
        <dsp:cNvPr id="0" name=""/>
        <dsp:cNvSpPr/>
      </dsp:nvSpPr>
      <dsp:spPr>
        <a:xfrm>
          <a:off x="5233673" y="607399"/>
          <a:ext cx="473949" cy="627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233673" y="732900"/>
        <a:ext cx="331764" cy="376501"/>
      </dsp:txXfrm>
    </dsp:sp>
    <dsp:sp modelId="{299B69D1-5EDE-40C5-B9DF-5E4DB23231F3}">
      <dsp:nvSpPr>
        <dsp:cNvPr id="0" name=""/>
        <dsp:cNvSpPr/>
      </dsp:nvSpPr>
      <dsp:spPr>
        <a:xfrm>
          <a:off x="6133352" y="625275"/>
          <a:ext cx="1785965" cy="806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Reviewers</a:t>
          </a:r>
          <a:endParaRPr lang="en-US" sz="1600" kern="1200" dirty="0"/>
        </a:p>
      </dsp:txBody>
      <dsp:txXfrm>
        <a:off x="6156984" y="648907"/>
        <a:ext cx="1738701" cy="759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2FC3C-43D1-4C8D-A441-D3EC7BA6C9EC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F8DA-B5D5-4184-823D-92DECA69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1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מודה</a:t>
            </a:r>
            <a:r>
              <a:rPr lang="he-IL" baseline="0" dirty="0" smtClean="0"/>
              <a:t> למארגנים</a:t>
            </a:r>
          </a:p>
          <a:p>
            <a:r>
              <a:rPr lang="he-IL" baseline="0" dirty="0" smtClean="0"/>
              <a:t>קצת עלי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F8DA-B5D5-4184-823D-92DECA69F5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D41-FC2D-47F7-B6E2-0BA4C6CB463B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475-E2D3-4F88-AADC-7DE5054DAFB0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1B1-289D-423C-9825-0AFE255DE878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E3F4-9C05-4F2A-A6C2-81EB19979AD7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BE3D-E435-4AB1-A58C-BE72CB875684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B47B-6747-4EED-B003-262073E9E6ED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55FB-7D06-4ED0-B373-60189DFE00E5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15F4-502E-4875-AA80-13A07B91A12F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D98E-2889-40EF-A90D-7623B686139C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0D57-EDCE-41D9-9828-2FD0E4C4A5AA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51CA-F181-48F9-BB54-0B966F597FF1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EB6BA98-16D1-4DBF-9A3A-BAC53AEDAE93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482510E-8B8A-4DB9-B4CD-56F9B3877F3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400800" cy="1752600"/>
          </a:xfrm>
        </p:spPr>
        <p:txBody>
          <a:bodyPr/>
          <a:lstStyle/>
          <a:p>
            <a:pPr rtl="1"/>
            <a:r>
              <a:rPr lang="he-IL" dirty="0" smtClean="0"/>
              <a:t>חיים נוי</a:t>
            </a:r>
            <a:endParaRPr lang="en-US" dirty="0" smtClean="0"/>
          </a:p>
          <a:p>
            <a:pPr rtl="1"/>
            <a:r>
              <a:rPr lang="he-IL" dirty="0" smtClean="0"/>
              <a:t>אוניברסיטת דרום פלורידה</a:t>
            </a:r>
          </a:p>
          <a:p>
            <a:pPr rtl="1"/>
            <a:r>
              <a:rPr lang="he-IL" dirty="0" smtClean="0"/>
              <a:t>המכללה האקדמית אשקלון</a:t>
            </a:r>
          </a:p>
          <a:p>
            <a:pPr rtl="1"/>
            <a:r>
              <a:rPr lang="en-US" dirty="0" smtClean="0"/>
              <a:t>chaimnoy.com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2545"/>
            <a:ext cx="7772400" cy="1470025"/>
          </a:xfrm>
        </p:spPr>
        <p:txBody>
          <a:bodyPr>
            <a:normAutofit/>
          </a:bodyPr>
          <a:lstStyle/>
          <a:p>
            <a:pPr rtl="1"/>
            <a:r>
              <a:rPr lang="he-IL" sz="4000" dirty="0" smtClean="0"/>
              <a:t>הגשת מאמרים ועבודות: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e-IL" sz="4000" dirty="0" smtClean="0"/>
              <a:t>מחקר איכותני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35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pPr algn="ctr" rtl="1"/>
            <a:r>
              <a:rPr lang="he-IL" dirty="0" smtClean="0"/>
              <a:t>כתיבת מאמר איכותני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077200" cy="4572000"/>
          </a:xfrm>
        </p:spPr>
        <p:txBody>
          <a:bodyPr>
            <a:normAutofit/>
          </a:bodyPr>
          <a:lstStyle/>
          <a:p>
            <a:pPr algn="r" rtl="1"/>
            <a:r>
              <a:rPr lang="he-IL" sz="2000" b="1" dirty="0" smtClean="0"/>
              <a:t>כתיבה </a:t>
            </a:r>
            <a:r>
              <a:rPr lang="he-IL" sz="2000" dirty="0" smtClean="0"/>
              <a:t>היא חלק מרכזי בתהליך המחקר האיכותני ולטקסט (למילים) יש תפקיד חשוב</a:t>
            </a:r>
          </a:p>
          <a:p>
            <a:pPr algn="r" rtl="1"/>
            <a:r>
              <a:rPr lang="he-IL" sz="2000" dirty="0" smtClean="0"/>
              <a:t>להקפיד על סיפור אקדמי קוהרנטי: קשר צמוד והגיוני בין חלקי המאמר ובין שלבי המחקר </a:t>
            </a:r>
          </a:p>
          <a:p>
            <a:pPr marL="342900" lvl="1" indent="-342900" algn="r" rtl="1"/>
            <a:r>
              <a:rPr lang="he-IL" sz="2000" dirty="0"/>
              <a:t>להבהיר מהי חשיבות המחקר ומהי חשיבות החומר האמפירי שאספתם</a:t>
            </a:r>
          </a:p>
          <a:p>
            <a:pPr algn="r" rtl="1"/>
            <a:r>
              <a:rPr lang="he-IL" sz="2000" dirty="0" smtClean="0"/>
              <a:t>לפרט </a:t>
            </a:r>
            <a:r>
              <a:rPr lang="he-IL" sz="2000" dirty="0"/>
              <a:t>מתודולוגיה! לתאר מה </a:t>
            </a:r>
            <a:r>
              <a:rPr lang="he-IL" sz="2000" b="1" dirty="0"/>
              <a:t>בדיוק </a:t>
            </a:r>
            <a:r>
              <a:rPr lang="he-IL" sz="2000" dirty="0"/>
              <a:t>עשיתם</a:t>
            </a:r>
          </a:p>
          <a:p>
            <a:pPr lvl="1" algn="r" rtl="1"/>
            <a:r>
              <a:rPr lang="he-IL" sz="2000" dirty="0"/>
              <a:t>האנתרופולוג </a:t>
            </a:r>
            <a:r>
              <a:rPr lang="he-IL" sz="2000" dirty="0" err="1"/>
              <a:t>גירץ</a:t>
            </a:r>
            <a:r>
              <a:rPr lang="he-IL" sz="2000" dirty="0"/>
              <a:t> אמר שאם רוצים לדעת מהי </a:t>
            </a:r>
            <a:r>
              <a:rPr lang="he-IL" sz="2000" dirty="0" smtClean="0"/>
              <a:t>דיסציפלינה אקדמית צריך </a:t>
            </a:r>
            <a:r>
              <a:rPr lang="he-IL" sz="2000" dirty="0"/>
              <a:t>לראות מה עושים </a:t>
            </a:r>
            <a:r>
              <a:rPr lang="he-IL" sz="2000" dirty="0" smtClean="0"/>
              <a:t>אותם אקדמאיים</a:t>
            </a:r>
            <a:endParaRPr lang="he-IL" sz="2000" dirty="0"/>
          </a:p>
          <a:p>
            <a:pPr lvl="1" algn="r" rtl="1"/>
            <a:r>
              <a:rPr lang="he-IL" sz="2000" dirty="0" smtClean="0"/>
              <a:t>להבהיר כמה, איך, איפה ולמה אספתם את </a:t>
            </a:r>
            <a:r>
              <a:rPr lang="he-IL" sz="2000" dirty="0" smtClean="0"/>
              <a:t>החומר</a:t>
            </a:r>
          </a:p>
          <a:p>
            <a:pPr lvl="1" algn="r" rtl="1"/>
            <a:r>
              <a:rPr lang="he-IL" sz="2000" dirty="0" smtClean="0"/>
              <a:t>ואיך </a:t>
            </a:r>
            <a:r>
              <a:rPr lang="he-IL" sz="2000" dirty="0" smtClean="0"/>
              <a:t>פרשתם/ניתחתם </a:t>
            </a:r>
            <a:r>
              <a:rPr lang="he-IL" sz="2000" dirty="0" smtClean="0"/>
              <a:t>אותו</a:t>
            </a:r>
            <a:endParaRPr lang="he-IL" sz="2000" dirty="0" smtClean="0"/>
          </a:p>
        </p:txBody>
      </p:sp>
    </p:spTree>
    <p:extLst>
      <p:ext uri="{BB962C8B-B14F-4D97-AF65-F5344CB8AC3E}">
        <p14:creationId xmlns:p14="http://schemas.microsoft.com/office/powerpoint/2010/main" val="925598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המשך... כתיבת </a:t>
            </a:r>
            <a:r>
              <a:rPr lang="he-IL" dirty="0"/>
              <a:t>מאמר איכותני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 rtl="1"/>
            <a:endParaRPr lang="he-IL" b="1" dirty="0" smtClean="0"/>
          </a:p>
          <a:p>
            <a:pPr algn="r" rtl="1"/>
            <a:r>
              <a:rPr lang="he-IL" b="1" dirty="0" smtClean="0"/>
              <a:t>לא </a:t>
            </a:r>
            <a:r>
              <a:rPr lang="he-IL" dirty="0"/>
              <a:t>להתנצל על כך שהמחקר נוקט בגישה איכותנית (ולרוב גם אין צורך להסביר מדוע המחקר איכותני דווקא)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 rtl="1"/>
            <a:r>
              <a:rPr lang="he-IL" dirty="0" smtClean="0"/>
              <a:t>תהליך השיפוט (</a:t>
            </a:r>
            <a:r>
              <a:rPr lang="en-US" dirty="0" smtClean="0"/>
              <a:t>review process</a:t>
            </a:r>
            <a:r>
              <a:rPr lang="he-IL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8153400" cy="4495800"/>
          </a:xfrm>
        </p:spPr>
        <p:txBody>
          <a:bodyPr/>
          <a:lstStyle/>
          <a:p>
            <a:pPr algn="r" rtl="1"/>
            <a:endParaRPr lang="he-IL" dirty="0" smtClean="0"/>
          </a:p>
          <a:p>
            <a:pPr algn="r" rtl="1"/>
            <a:r>
              <a:rPr lang="he-IL" sz="1800" dirty="0"/>
              <a:t>תהליך </a:t>
            </a:r>
            <a:r>
              <a:rPr lang="he-IL" sz="1800" dirty="0" smtClean="0"/>
              <a:t>השיפוט הוא תהליך חשוב מאין כמותו</a:t>
            </a:r>
          </a:p>
          <a:p>
            <a:pPr algn="r" rtl="1"/>
            <a:r>
              <a:rPr lang="he-IL" sz="1800" dirty="0" smtClean="0"/>
              <a:t>כל סוג של פידבק שתקבלו על מאמר הוא טוב, ורצוי </a:t>
            </a:r>
            <a:r>
              <a:rPr lang="he-IL" sz="2000" dirty="0" smtClean="0"/>
              <a:t>לקחת ברצינות </a:t>
            </a:r>
            <a:r>
              <a:rPr lang="he-IL" sz="2000" dirty="0"/>
              <a:t>וביסודיות את תהליך </a:t>
            </a:r>
            <a:r>
              <a:rPr lang="he-IL" sz="2000" dirty="0" err="1" smtClean="0"/>
              <a:t>הרוויזיה</a:t>
            </a:r>
            <a:r>
              <a:rPr lang="he-IL" sz="2000" dirty="0" smtClean="0"/>
              <a:t>/תיקון המאמר </a:t>
            </a:r>
          </a:p>
          <a:p>
            <a:pPr lvl="1" algn="r" rtl="1"/>
            <a:r>
              <a:rPr lang="he-IL" sz="2000" dirty="0" smtClean="0"/>
              <a:t>אילו הערות של השופטים מקבלים ואילו הערות דוחים</a:t>
            </a:r>
          </a:p>
          <a:p>
            <a:pPr lvl="1" algn="r" rtl="1"/>
            <a:r>
              <a:rPr lang="he-IL" sz="2000" dirty="0" smtClean="0"/>
              <a:t>+ </a:t>
            </a:r>
            <a:r>
              <a:rPr lang="he-IL" sz="2000" dirty="0"/>
              <a:t>מכתב המתייחס </a:t>
            </a:r>
            <a:r>
              <a:rPr lang="he-IL" sz="2000" dirty="0" smtClean="0"/>
              <a:t>לתיקונים</a:t>
            </a:r>
          </a:p>
          <a:p>
            <a:pPr lvl="1" algn="r" rtl="1"/>
            <a:r>
              <a:rPr lang="he-IL" sz="2000" dirty="0" smtClean="0"/>
              <a:t>+ (לעיתים) עותק עם התיקונים שערכתם</a:t>
            </a:r>
            <a:endParaRPr lang="he-IL" sz="1800" dirty="0"/>
          </a:p>
          <a:p>
            <a:pPr algn="r" rtl="1"/>
            <a:endParaRPr lang="he-IL" sz="1800" dirty="0" smtClean="0"/>
          </a:p>
          <a:p>
            <a:pPr algn="r" rtl="1"/>
            <a:r>
              <a:rPr lang="he-IL" sz="1800" dirty="0" smtClean="0"/>
              <a:t>אחרי </a:t>
            </a:r>
            <a:r>
              <a:rPr lang="he-IL" sz="1800" dirty="0"/>
              <a:t>כמה זמן לנדנד לעורך? </a:t>
            </a:r>
          </a:p>
          <a:p>
            <a:pPr lvl="1" algn="r" rtl="1"/>
            <a:r>
              <a:rPr lang="he-IL" sz="1800" dirty="0"/>
              <a:t>שלושה חודשים</a:t>
            </a:r>
          </a:p>
          <a:p>
            <a:pPr lvl="1"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718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 rtl="1"/>
            <a:r>
              <a:rPr lang="he-IL" dirty="0" smtClean="0"/>
              <a:t>והרי החדשות (הטובות</a:t>
            </a:r>
            <a:r>
              <a:rPr lang="he-IL" dirty="0"/>
              <a:t>)... להסתכן ולשלוח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8153400" cy="46482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dirty="0" smtClean="0"/>
              <a:t>אמון בסיסי במערכת השיפוט האקדמית</a:t>
            </a:r>
          </a:p>
          <a:p>
            <a:pPr lvl="1" algn="r" rtl="1"/>
            <a:r>
              <a:rPr lang="he-IL" dirty="0" smtClean="0"/>
              <a:t>לזכור להודות לקוראים/שופטים אם כך מרגישים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חקר התקשורת הוא תחום ידידותי למחקר איכותני 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מהו (בעצם) הקנס על "דחייה" של מאמר מכתב עת?</a:t>
            </a:r>
          </a:p>
          <a:p>
            <a:pPr lvl="1" algn="r" rtl="1"/>
            <a:r>
              <a:rPr lang="he-IL" dirty="0" smtClean="0"/>
              <a:t>מהו </a:t>
            </a:r>
            <a:r>
              <a:rPr lang="he-IL" dirty="0"/>
              <a:t>הקנס על "דחייה" </a:t>
            </a:r>
            <a:r>
              <a:rPr lang="he-IL" dirty="0" smtClean="0"/>
              <a:t>של מאמר מכנס?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דווקא בעידן של תפוקות, ודגש על כמות, מדידות ומהירות, הערך </a:t>
            </a:r>
            <a:r>
              <a:rPr lang="he-IL" dirty="0"/>
              <a:t>של מחקר איכותני </a:t>
            </a:r>
            <a:r>
              <a:rPr lang="he-IL" b="1" dirty="0"/>
              <a:t>עולה </a:t>
            </a:r>
            <a:r>
              <a:rPr lang="he-IL" dirty="0" smtClean="0"/>
              <a:t>כי חסרים מחקריים </a:t>
            </a:r>
            <a:r>
              <a:rPr lang="he-IL" dirty="0"/>
              <a:t>מסוג </a:t>
            </a:r>
            <a:r>
              <a:rPr lang="he-IL" dirty="0" smtClean="0"/>
              <a:t>זה והידע שיש ביכולתו להפיק</a:t>
            </a:r>
          </a:p>
          <a:p>
            <a:pPr lvl="1" algn="r" rtl="1"/>
            <a:r>
              <a:rPr lang="he-IL" dirty="0" smtClean="0"/>
              <a:t>גם </a:t>
            </a:r>
            <a:r>
              <a:rPr lang="he-IL" dirty="0"/>
              <a:t>לצרכים מעשיים (קביעת מדיניות ועוד</a:t>
            </a:r>
            <a:r>
              <a:rPr lang="he-IL" dirty="0" smtClean="0"/>
              <a:t>)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לכל מאמר יש – בסופו של דבר - בית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67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r" rtl="1"/>
            <a:r>
              <a:rPr lang="he-IL" dirty="0" smtClean="0"/>
              <a:t>משאבים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7924800" cy="4419600"/>
          </a:xfrm>
        </p:spPr>
        <p:txBody>
          <a:bodyPr/>
          <a:lstStyle/>
          <a:p>
            <a:r>
              <a:rPr lang="en-US" dirty="0"/>
              <a:t>Mitchell Allen </a:t>
            </a:r>
            <a:r>
              <a:rPr lang="en-US" dirty="0" smtClean="0"/>
              <a:t>(2016). </a:t>
            </a:r>
            <a:r>
              <a:rPr lang="en-US" i="1" dirty="0" smtClean="0"/>
              <a:t>Essentials </a:t>
            </a:r>
            <a:r>
              <a:rPr lang="en-US" i="1" dirty="0"/>
              <a:t>of Publishing Qualitative </a:t>
            </a:r>
            <a:r>
              <a:rPr lang="en-US" i="1" dirty="0" smtClean="0"/>
              <a:t>Research.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085243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741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029200" y="1447800"/>
            <a:ext cx="3733800" cy="4114800"/>
          </a:xfrm>
        </p:spPr>
        <p:txBody>
          <a:bodyPr/>
          <a:lstStyle/>
          <a:p>
            <a:pPr algn="r" rtl="1"/>
            <a:endParaRPr lang="he-IL" dirty="0" smtClean="0"/>
          </a:p>
          <a:p>
            <a:pPr algn="r" rtl="1"/>
            <a:r>
              <a:rPr lang="he-IL" sz="1800" dirty="0" smtClean="0"/>
              <a:t>גם בעברית - ספרים על עריכת מחקר איכותני </a:t>
            </a:r>
          </a:p>
          <a:p>
            <a:pPr algn="r" rtl="1"/>
            <a:endParaRPr lang="he-IL" sz="1800" dirty="0" smtClean="0"/>
          </a:p>
          <a:p>
            <a:pPr algn="r" rtl="1"/>
            <a:r>
              <a:rPr lang="he-IL" sz="1800" dirty="0" smtClean="0"/>
              <a:t>המרכז </a:t>
            </a:r>
            <a:r>
              <a:rPr lang="he-IL" sz="1800" dirty="0"/>
              <a:t>הישראלי למחקר איכותני של האדם והחברה (</a:t>
            </a:r>
            <a:r>
              <a:rPr lang="en-US" sz="1800" dirty="0" err="1"/>
              <a:t>ICQM</a:t>
            </a:r>
            <a:r>
              <a:rPr lang="he-IL" sz="1800" dirty="0"/>
              <a:t>), באונ' </a:t>
            </a:r>
            <a:r>
              <a:rPr lang="he-IL" sz="1800" dirty="0" err="1" smtClean="0"/>
              <a:t>ב"ג</a:t>
            </a:r>
            <a:r>
              <a:rPr lang="he-IL" sz="1800" dirty="0" smtClean="0"/>
              <a:t> - מומלץ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הרבה מאוד חומר מועיל ברשת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 rtl="1"/>
            <a:r>
              <a:rPr lang="he-IL" dirty="0" smtClean="0"/>
              <a:t>המשך... משאבים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999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236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2537225" cy="35052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sz="3200" dirty="0" smtClean="0"/>
              <a:t>לא לשכוח...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0" y="1600199"/>
            <a:ext cx="3733800" cy="574675"/>
          </a:xfrm>
        </p:spPr>
        <p:txBody>
          <a:bodyPr/>
          <a:lstStyle/>
          <a:p>
            <a:pPr algn="ctr"/>
            <a:r>
              <a:rPr lang="he-IL" sz="2000" b="1" dirty="0" smtClean="0"/>
              <a:t>תשוקה</a:t>
            </a:r>
            <a:r>
              <a:rPr lang="he-IL" sz="2000" dirty="0" smtClean="0"/>
              <a:t> </a:t>
            </a:r>
            <a:r>
              <a:rPr lang="he-IL" dirty="0" smtClean="0"/>
              <a:t>למחקר ולידע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 smtClean="0"/>
              <a:t>המטבע האקדמי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16</a:t>
            </a:fld>
            <a:endParaRPr lang="en-US"/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590800"/>
            <a:ext cx="3759200" cy="28194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581400" y="3657600"/>
            <a:ext cx="838200" cy="3429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בהצלחה</a:t>
            </a:r>
            <a:r>
              <a:rPr lang="he-IL" dirty="0"/>
              <a:t>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cademic car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6" y="1905000"/>
            <a:ext cx="6495194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90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28700"/>
            <a:ext cx="8534400" cy="4800600"/>
          </a:xfrm>
        </p:spPr>
      </p:pic>
    </p:spTree>
    <p:extLst>
      <p:ext uri="{BB962C8B-B14F-4D97-AF65-F5344CB8AC3E}">
        <p14:creationId xmlns:p14="http://schemas.microsoft.com/office/powerpoint/2010/main" val="918599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1" y="554832"/>
            <a:ext cx="8114719" cy="5748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41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81250"/>
            <a:ext cx="4140200" cy="3105150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33400" y="1981200"/>
            <a:ext cx="3733800" cy="4114800"/>
          </a:xfrm>
        </p:spPr>
        <p:txBody>
          <a:bodyPr/>
          <a:lstStyle/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ציפייה להשתתפות תלמידי מחקר בכלכלת הפרסום האקדמי</a:t>
            </a:r>
          </a:p>
          <a:p>
            <a:pPr lvl="1" algn="r" rtl="1"/>
            <a:r>
              <a:rPr lang="he-IL" dirty="0" smtClean="0"/>
              <a:t>ציפייה </a:t>
            </a:r>
            <a:r>
              <a:rPr lang="he-IL" dirty="0"/>
              <a:t>לא מוגדרת וחסרת גיבוי</a:t>
            </a:r>
            <a:endParaRPr lang="he-I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554162"/>
          </a:xfrm>
        </p:spPr>
        <p:txBody>
          <a:bodyPr/>
          <a:lstStyle/>
          <a:p>
            <a:pPr algn="ctr" rtl="1"/>
            <a:r>
              <a:rPr lang="he-IL" dirty="0" smtClean="0"/>
              <a:t>פרסומים אקדמיים הם המטבע </a:t>
            </a:r>
            <a:br>
              <a:rPr lang="he-IL" dirty="0" smtClean="0"/>
            </a:br>
            <a:r>
              <a:rPr lang="he-IL" dirty="0" smtClean="0"/>
              <a:t>של קריירה אקדמית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publish or parish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24400" y="1219200"/>
            <a:ext cx="4191000" cy="4572000"/>
          </a:xfrm>
        </p:spPr>
        <p:txBody>
          <a:bodyPr>
            <a:normAutofit/>
          </a:bodyPr>
          <a:lstStyle/>
          <a:p>
            <a:pPr lvl="1" algn="r" rtl="1"/>
            <a:endParaRPr lang="he-IL" dirty="0" smtClean="0"/>
          </a:p>
          <a:p>
            <a:pPr algn="r" rtl="1"/>
            <a:endParaRPr lang="he-IL" sz="2000" dirty="0" smtClean="0"/>
          </a:p>
          <a:p>
            <a:pPr algn="r" rtl="1"/>
            <a:endParaRPr lang="he-IL" sz="2000" dirty="0"/>
          </a:p>
          <a:p>
            <a:pPr algn="r" rtl="1"/>
            <a:endParaRPr lang="he-IL" sz="2000" dirty="0" smtClean="0"/>
          </a:p>
          <a:p>
            <a:pPr algn="r" rtl="1"/>
            <a:r>
              <a:rPr lang="he-IL" sz="2400" dirty="0" smtClean="0"/>
              <a:t>יש</a:t>
            </a:r>
            <a:r>
              <a:rPr lang="en-US" sz="2400" dirty="0" smtClean="0">
                <a:solidFill>
                  <a:srgbClr val="FF0000"/>
                </a:solidFill>
              </a:rPr>
              <a:t>q</a:t>
            </a:r>
            <a:r>
              <a:rPr lang="en-US" sz="2400" dirty="0" smtClean="0"/>
              <a:t>ualitative </a:t>
            </a:r>
            <a:r>
              <a:rPr lang="he-IL" sz="2400" dirty="0" smtClean="0"/>
              <a:t> </a:t>
            </a:r>
            <a:r>
              <a:rPr lang="he-IL" sz="2400" dirty="0"/>
              <a:t>ויש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dirty="0"/>
              <a:t>ualitative</a:t>
            </a:r>
            <a:r>
              <a:rPr lang="he-IL" sz="2400" dirty="0"/>
              <a:t> </a:t>
            </a:r>
            <a:endParaRPr lang="en-US" sz="2400" dirty="0"/>
          </a:p>
          <a:p>
            <a:pPr lvl="1" algn="r" rtl="1"/>
            <a:endParaRPr lang="he-IL" sz="1800" dirty="0" smtClean="0"/>
          </a:p>
          <a:p>
            <a:pPr lvl="1" algn="r" rtl="1"/>
            <a:r>
              <a:rPr lang="he-IL" sz="1800" dirty="0" smtClean="0"/>
              <a:t>ראיון ככלי איסוף חומר מול הפואטיקה של המפגש </a:t>
            </a:r>
            <a:r>
              <a:rPr lang="he-IL" sz="1800" dirty="0" err="1" smtClean="0"/>
              <a:t>הראיוני</a:t>
            </a:r>
            <a:endParaRPr lang="he-IL" sz="1800" dirty="0" smtClean="0"/>
          </a:p>
          <a:p>
            <a:pPr lvl="1" algn="r" rtl="1"/>
            <a:r>
              <a:rPr lang="he-IL" sz="1800" dirty="0" smtClean="0"/>
              <a:t>ראיון כזירת מאבק וליבון זהויות (באינטראקציה)</a:t>
            </a:r>
          </a:p>
          <a:p>
            <a:pPr lvl="1" algn="r" rtl="1"/>
            <a:r>
              <a:rPr lang="he-IL" sz="1800" dirty="0" smtClean="0"/>
              <a:t>ראיון כמפגש חד-פעמי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16077086"/>
              </p:ext>
            </p:extLst>
          </p:nvPr>
        </p:nvGraphicFramePr>
        <p:xfrm>
          <a:off x="228600" y="1066800"/>
          <a:ext cx="449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נתחיל בהתחלה...</a:t>
            </a:r>
            <a:r>
              <a:rPr lang="he-IL" dirty="0"/>
              <a:t> </a:t>
            </a:r>
            <a:r>
              <a:rPr lang="he-IL" dirty="0" smtClean="0"/>
              <a:t>האם המאמר איכותני?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he-IL" dirty="0" smtClean="0"/>
              <a:t>* </a:t>
            </a:r>
            <a:r>
              <a:rPr lang="he-IL" dirty="0" smtClean="0"/>
              <a:t>רפלקסיביות</a:t>
            </a:r>
          </a:p>
          <a:p>
            <a:pPr lvl="1" algn="r" rtl="1"/>
            <a:endParaRPr lang="he-IL" dirty="0" smtClean="0"/>
          </a:p>
          <a:p>
            <a:pPr marL="742950" lvl="1" indent="-285750" algn="r" rtl="1">
              <a:buFont typeface="Arial" charset="0"/>
              <a:buChar char="•"/>
            </a:pPr>
            <a:r>
              <a:rPr lang="he-IL" dirty="0" smtClean="0"/>
              <a:t>ביקורתיות</a:t>
            </a:r>
          </a:p>
          <a:p>
            <a:pPr marL="742950" lvl="1" indent="-285750" algn="r" rtl="1">
              <a:buFont typeface="Arial" charset="0"/>
              <a:buChar char="•"/>
            </a:pPr>
            <a:endParaRPr lang="he-IL" dirty="0"/>
          </a:p>
          <a:p>
            <a:pPr marL="742950" lvl="1" indent="-285750" algn="r" rtl="1">
              <a:buFont typeface="Arial" charset="0"/>
              <a:buChar char="•"/>
            </a:pPr>
            <a:r>
              <a:rPr lang="he-IL" dirty="0" smtClean="0"/>
              <a:t>קול אישי</a:t>
            </a: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88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7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05400" y="1676400"/>
            <a:ext cx="3733800" cy="4114800"/>
          </a:xfrm>
        </p:spPr>
        <p:txBody>
          <a:bodyPr/>
          <a:lstStyle/>
          <a:p>
            <a:pPr algn="r" rtl="1"/>
            <a:r>
              <a:rPr lang="he-IL" dirty="0" smtClean="0"/>
              <a:t>גוף המאמר</a:t>
            </a:r>
          </a:p>
          <a:p>
            <a:pPr algn="r" rtl="1"/>
            <a:endParaRPr lang="he-IL" dirty="0" smtClean="0"/>
          </a:p>
          <a:p>
            <a:pPr algn="r" rtl="1">
              <a:buFont typeface="+mj-lt"/>
              <a:buAutoNum type="arabicPeriod"/>
            </a:pPr>
            <a:r>
              <a:rPr lang="he-IL" dirty="0" smtClean="0"/>
              <a:t>(המלצות לקוראים/שופטים)</a:t>
            </a:r>
          </a:p>
          <a:p>
            <a:pPr algn="r" rtl="1">
              <a:buFont typeface="+mj-lt"/>
              <a:buAutoNum type="arabicPeriod"/>
            </a:pPr>
            <a:r>
              <a:rPr lang="he-IL" dirty="0" smtClean="0"/>
              <a:t>(ציטוט חברי מערכת)</a:t>
            </a:r>
          </a:p>
          <a:p>
            <a:pPr algn="r" rtl="1">
              <a:buFont typeface="+mj-lt"/>
              <a:buAutoNum type="arabicPeriod"/>
            </a:pPr>
            <a:endParaRPr lang="he-IL" dirty="0" smtClean="0"/>
          </a:p>
          <a:p>
            <a:pPr algn="r" rtl="1">
              <a:buFont typeface="+mj-lt"/>
              <a:buAutoNum type="arabicPeriod"/>
            </a:pPr>
            <a:r>
              <a:rPr lang="he-IL" b="1" dirty="0" smtClean="0"/>
              <a:t>כותרת </a:t>
            </a:r>
          </a:p>
          <a:p>
            <a:pPr algn="r" rtl="1">
              <a:buFont typeface="+mj-lt"/>
              <a:buAutoNum type="arabicPeriod"/>
            </a:pPr>
            <a:r>
              <a:rPr lang="he-IL" b="1" dirty="0" smtClean="0"/>
              <a:t>תקציר</a:t>
            </a:r>
          </a:p>
          <a:p>
            <a:pPr algn="r" rtl="1">
              <a:buFont typeface="+mj-lt"/>
              <a:buAutoNum type="arabicPeriod"/>
            </a:pPr>
            <a:r>
              <a:rPr lang="he-IL" b="1" u="sng" dirty="0" smtClean="0"/>
              <a:t>מלות מפתח איכותניות</a:t>
            </a:r>
            <a:endParaRPr lang="en-US" b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677739"/>
            <a:ext cx="5791201" cy="2037261"/>
          </a:xfrm>
          <a:prstGeom prst="roundRect">
            <a:avLst>
              <a:gd name="adj" fmla="val 274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r" rtl="1"/>
            <a:r>
              <a:rPr lang="he-IL" dirty="0" smtClean="0"/>
              <a:t>האם </a:t>
            </a:r>
            <a:r>
              <a:rPr lang="he-IL" i="1" dirty="0" smtClean="0"/>
              <a:t>סימנתם/ן </a:t>
            </a:r>
            <a:r>
              <a:rPr lang="he-IL" dirty="0" smtClean="0"/>
              <a:t>את המאמר כמאמר איכותני?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7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3733800" cy="4572000"/>
          </a:xfrm>
        </p:spPr>
        <p:txBody>
          <a:bodyPr>
            <a:normAutofit/>
          </a:bodyPr>
          <a:lstStyle/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מדיניות </a:t>
            </a:r>
            <a:r>
              <a:rPr lang="he-IL" dirty="0"/>
              <a:t>(אי-)קבלת </a:t>
            </a:r>
            <a:r>
              <a:rPr lang="he-IL" dirty="0" smtClean="0"/>
              <a:t>מאמרים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היכן </a:t>
            </a:r>
            <a:r>
              <a:rPr lang="he-IL" dirty="0"/>
              <a:t>לפרסם מאמר או מאמרים ראשונים?</a:t>
            </a:r>
          </a:p>
          <a:p>
            <a:pPr lvl="1" algn="r" rtl="1"/>
            <a:r>
              <a:rPr lang="he-IL" dirty="0"/>
              <a:t>כמות או איכות?</a:t>
            </a:r>
          </a:p>
          <a:p>
            <a:pPr lvl="1" algn="r" rtl="1"/>
            <a:r>
              <a:rPr lang="he-IL" dirty="0"/>
              <a:t>לכוון 'גבוה'? </a:t>
            </a:r>
          </a:p>
          <a:p>
            <a:pPr lvl="1" algn="r" rtl="1"/>
            <a:r>
              <a:rPr lang="he-IL" dirty="0">
                <a:solidFill>
                  <a:srgbClr val="FF0000"/>
                </a:solidFill>
              </a:rPr>
              <a:t>זהירות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he-IL" dirty="0"/>
              <a:t> </a:t>
            </a:r>
            <a:r>
              <a:rPr lang="en-US" dirty="0"/>
              <a:t>Spam Journals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להתייעץ</a:t>
            </a:r>
          </a:p>
          <a:p>
            <a:pPr algn="r" rtl="1"/>
            <a:endParaRPr lang="he-IL" dirty="0" smtClean="0"/>
          </a:p>
          <a:p>
            <a:pPr marL="0" indent="0" algn="r" rtl="1">
              <a:buNone/>
            </a:pPr>
            <a:r>
              <a:rPr lang="he-IL" dirty="0" smtClean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r" rtl="1"/>
            <a:r>
              <a:rPr lang="he-IL" dirty="0" smtClean="0"/>
              <a:t>האם כתב העת/הכנס מקבל מאמרים איכותניים?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962400" cy="249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07" y="1905000"/>
            <a:ext cx="440259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86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0" y="5376863"/>
            <a:ext cx="3733800" cy="1176337"/>
          </a:xfrm>
        </p:spPr>
        <p:txBody>
          <a:bodyPr/>
          <a:lstStyle/>
          <a:p>
            <a:pPr algn="r" rtl="1"/>
            <a:r>
              <a:rPr lang="he-IL" dirty="0" smtClean="0"/>
              <a:t>שני פרסומים אקדמיים שנקראים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2" y="533400"/>
            <a:ext cx="7348396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959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374859"/>
              </p:ext>
            </p:extLst>
          </p:nvPr>
        </p:nvGraphicFramePr>
        <p:xfrm>
          <a:off x="609600" y="990600"/>
          <a:ext cx="79248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04800" y="3124200"/>
            <a:ext cx="8534400" cy="2895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 smtClean="0"/>
              <a:t>תיקונים והתאמות טכניים</a:t>
            </a:r>
          </a:p>
          <a:p>
            <a:pPr marL="0" indent="0" algn="r" rtl="1">
              <a:buNone/>
            </a:pPr>
            <a:r>
              <a:rPr lang="he-IL" b="1" dirty="0" smtClean="0"/>
              <a:t>			       </a:t>
            </a:r>
            <a:r>
              <a:rPr lang="he-IL" dirty="0" smtClean="0"/>
              <a:t>    החלטה ראשונית</a:t>
            </a:r>
          </a:p>
          <a:p>
            <a:pPr marL="0" indent="0" algn="r" rtl="1">
              <a:buNone/>
            </a:pPr>
            <a:r>
              <a:rPr lang="he-IL" dirty="0" smtClean="0"/>
              <a:t>			            </a:t>
            </a:r>
            <a:r>
              <a:rPr lang="he-IL" b="1" dirty="0" smtClean="0"/>
              <a:t>החלטה סופית</a:t>
            </a:r>
          </a:p>
          <a:p>
            <a:pPr marL="0" indent="0" algn="r" rtl="1">
              <a:buNone/>
            </a:pPr>
            <a:r>
              <a:rPr lang="he-IL" dirty="0" smtClean="0"/>
              <a:t>המלצות והערכה מילולית (לרוב/רצוי):         </a:t>
            </a:r>
          </a:p>
          <a:p>
            <a:pPr lvl="0" algn="r" rtl="1">
              <a:buFont typeface="+mj-lt"/>
              <a:buAutoNum type="arabicPeriod"/>
            </a:pPr>
            <a:r>
              <a:rPr lang="en-US" dirty="0" smtClean="0"/>
              <a:t>Accept</a:t>
            </a:r>
            <a:endParaRPr lang="en-US" dirty="0"/>
          </a:p>
          <a:p>
            <a:pPr lvl="0" algn="r" rtl="1">
              <a:buFont typeface="+mj-lt"/>
              <a:buAutoNum type="arabicPeriod"/>
            </a:pPr>
            <a:r>
              <a:rPr lang="en-US" dirty="0"/>
              <a:t>Minor revision</a:t>
            </a:r>
          </a:p>
          <a:p>
            <a:pPr lvl="0" algn="r" rtl="1">
              <a:buFont typeface="+mj-lt"/>
              <a:buAutoNum type="arabicPeriod"/>
            </a:pPr>
            <a:r>
              <a:rPr lang="en-US" dirty="0"/>
              <a:t>Major revision</a:t>
            </a:r>
          </a:p>
          <a:p>
            <a:pPr lvl="0" algn="r" rtl="1">
              <a:buFont typeface="+mj-lt"/>
              <a:buAutoNum type="arabicPeriod"/>
            </a:pPr>
            <a:r>
              <a:rPr lang="en-US" dirty="0"/>
              <a:t>(Revise and resubmit)</a:t>
            </a:r>
          </a:p>
          <a:p>
            <a:pPr lvl="0" algn="r" rtl="1">
              <a:buFont typeface="+mj-lt"/>
              <a:buAutoNum type="arabicPeriod"/>
            </a:pPr>
            <a:r>
              <a:rPr lang="en-US" dirty="0" smtClean="0"/>
              <a:t>Rejection / Desk Rejection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 rtl="1"/>
            <a:r>
              <a:rPr lang="he-IL" dirty="0"/>
              <a:t>מסלול </a:t>
            </a:r>
            <a:r>
              <a:rPr lang="he-IL" dirty="0" smtClean="0"/>
              <a:t>ההגשה של מאמר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איך להצליח באקדמיה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510E-8B8A-4DB9-B4CD-56F9B3877F39}" type="slidenum">
              <a:rPr lang="en-US" smtClean="0"/>
              <a:t>9</a:t>
            </a:fld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6076632" y="2220063"/>
            <a:ext cx="400368" cy="35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71600" y="25146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95800" y="2667000"/>
            <a:ext cx="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20000" y="2667000"/>
            <a:ext cx="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351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528</TotalTime>
  <Words>510</Words>
  <Application>Microsoft Office PowerPoint</Application>
  <PresentationFormat>On-screen Show (4:3)</PresentationFormat>
  <Paragraphs>143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הגשת מאמרים ועבודות:  מחקר איכותני</vt:lpstr>
      <vt:lpstr>PowerPoint Presentation</vt:lpstr>
      <vt:lpstr>PowerPoint Presentation</vt:lpstr>
      <vt:lpstr>פרסומים אקדמיים הם המטבע  של קריירה אקדמית  publish or parish</vt:lpstr>
      <vt:lpstr>נתחיל בהתחלה... האם המאמר איכותני?</vt:lpstr>
      <vt:lpstr>האם סימנתם/ן את המאמר כמאמר איכותני?</vt:lpstr>
      <vt:lpstr>האם כתב העת/הכנס מקבל מאמרים איכותניים? </vt:lpstr>
      <vt:lpstr>PowerPoint Presentation</vt:lpstr>
      <vt:lpstr>מסלול ההגשה של מאמר</vt:lpstr>
      <vt:lpstr>כתיבת מאמר איכותני</vt:lpstr>
      <vt:lpstr>המשך... כתיבת מאמר איכותני</vt:lpstr>
      <vt:lpstr>תהליך השיפוט (review process)</vt:lpstr>
      <vt:lpstr>והרי החדשות (הטובות)... להסתכן ולשלוח</vt:lpstr>
      <vt:lpstr>משאבים</vt:lpstr>
      <vt:lpstr>המשך... משאבים </vt:lpstr>
      <vt:lpstr>לא לשכוח...</vt:lpstr>
      <vt:lpstr>בהצלחה!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הגשת מאמרים ועבודות:  מחקר איכותני</dc:title>
  <dc:creator>Chaim Noy</dc:creator>
  <cp:lastModifiedBy>Chaim Noy</cp:lastModifiedBy>
  <cp:revision>73</cp:revision>
  <dcterms:created xsi:type="dcterms:W3CDTF">2017-01-11T18:20:58Z</dcterms:created>
  <dcterms:modified xsi:type="dcterms:W3CDTF">2017-01-13T08:45:03Z</dcterms:modified>
</cp:coreProperties>
</file>